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</p:sldIdLst>
  <p:sldSz cx="18288000" cy="10287000"/>
  <p:notesSz cx="6858000" cy="9144000"/>
  <p:embeddedFontLst>
    <p:embeddedFont>
      <p:font typeface="Abhaya Libre" panose="020B0604020202020204" charset="0"/>
      <p:regular r:id="rId19"/>
    </p:embeddedFont>
    <p:embeddedFont>
      <p:font typeface="Alatsi" panose="020B0604020202020204" charset="0"/>
      <p:regular r:id="rId20"/>
    </p:embeddedFont>
    <p:embeddedFont>
      <p:font typeface="Atkinson Hyperlegible Bold" panose="020B0604020202020204" charset="0"/>
      <p:regular r:id="rId21"/>
    </p:embeddedFont>
    <p:embeddedFont>
      <p:font typeface="Lexend Exa" panose="020B0604020202020204" charset="0"/>
      <p:regular r:id="rId22"/>
    </p:embeddedFont>
    <p:embeddedFont>
      <p:font typeface="Open Sa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F2D5C8-2B7F-C09F-5662-C7EAC12AB9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D2F7F-3C8D-C5A4-0E3C-BEC340E815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82795-5FD8-4E21-AB09-429DBFC4905E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C0424-1F6B-7AAA-B53D-E3D0A68BED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9692E-E4EE-36C0-7D06-82B598C313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A6D93-DE87-4222-90F6-37294DC4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8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7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7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7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7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17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7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4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2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2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4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5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5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 fontScale="95833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 fontScale="95833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6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6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2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2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66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6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7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3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3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7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07-Aug-24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xhere.com/en/photo/1418282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8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1048605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1048606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grpSp>
          <p:nvGrpSpPr>
            <p:cNvPr id="39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104860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0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48609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048610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</p:grpSp>
      <p:sp>
        <p:nvSpPr>
          <p:cNvPr id="1048611" name="TextBox 12"/>
          <p:cNvSpPr txBox="1"/>
          <p:nvPr/>
        </p:nvSpPr>
        <p:spPr>
          <a:xfrm>
            <a:off x="2971800" y="3009900"/>
            <a:ext cx="15589929" cy="4576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2715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SAJIT KADAM </a:t>
            </a:r>
          </a:p>
          <a:p>
            <a:pPr marL="457200" indent="-457200" algn="ctr">
              <a:lnSpc>
                <a:spcPts val="2715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457200" indent="-457200" algn="ctr">
              <a:lnSpc>
                <a:spcPts val="2715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SUB: OPERATIONS</a:t>
            </a:r>
          </a:p>
          <a:p>
            <a:pPr marL="457200" indent="-457200" algn="ctr">
              <a:lnSpc>
                <a:spcPts val="2715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457200" indent="-457200" algn="ctr">
              <a:lnSpc>
                <a:spcPts val="2715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BATCH BILLGATES(BG)</a:t>
            </a:r>
          </a:p>
          <a:p>
            <a:pPr marL="342900" indent="-342900" algn="ctr">
              <a:lnSpc>
                <a:spcPts val="2715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457200" indent="-457200" algn="ctr">
              <a:lnSpc>
                <a:spcPts val="2715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ROLL NO=021330024406</a:t>
            </a:r>
          </a:p>
          <a:p>
            <a:pPr marL="342900" indent="-342900" algn="ctr">
              <a:lnSpc>
                <a:spcPts val="2715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457200" indent="-457200" algn="ctr">
              <a:lnSpc>
                <a:spcPts val="2715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PRODUCT= JAM</a:t>
            </a:r>
            <a:endParaRPr lang="en-US" sz="2400" b="1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ctr">
              <a:lnSpc>
                <a:spcPts val="14162"/>
              </a:lnSpc>
            </a:pPr>
            <a:endParaRPr lang="en-US" sz="2799" b="1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048613" name="Freeform 14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CF53A-6B7D-A47A-5B8B-F34075EFD4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378" y="1"/>
            <a:ext cx="1803844" cy="17948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71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72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73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74" name="TextBox 6"/>
          <p:cNvSpPr txBox="1"/>
          <p:nvPr/>
        </p:nvSpPr>
        <p:spPr>
          <a:xfrm>
            <a:off x="1652874" y="656871"/>
            <a:ext cx="13953553" cy="326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7"/>
              </a:lnSpc>
            </a:pPr>
            <a:r>
              <a:rPr lang="en-US" sz="5400" b="1" u="sng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MATERIAL HANDLING ACTIVITIES IN JAM MANUFACTURING</a:t>
            </a:r>
            <a:endParaRPr sz="4800" b="1" dirty="0"/>
          </a:p>
          <a:p>
            <a:pPr algn="ctr">
              <a:lnSpc>
                <a:spcPts val="4444"/>
              </a:lnSpc>
            </a:pPr>
            <a:endParaRPr lang="en-US" sz="5400" b="1" u="sng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ctr">
              <a:lnSpc>
                <a:spcPts val="4444"/>
              </a:lnSpc>
            </a:pPr>
            <a:endParaRPr lang="en-US" sz="5400" b="1" u="sng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ctr">
              <a:lnSpc>
                <a:spcPts val="4444"/>
              </a:lnSpc>
            </a:pPr>
            <a:endParaRPr lang="en-US" sz="4426" b="1" u="sng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grpSp>
        <p:nvGrpSpPr>
          <p:cNvPr id="60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61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75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76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77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</a:t>
              </a:r>
            </a:p>
          </p:txBody>
        </p:sp>
      </p:grpSp>
      <p:sp>
        <p:nvSpPr>
          <p:cNvPr id="1048678" name="TextBox 12"/>
          <p:cNvSpPr txBox="1"/>
          <p:nvPr/>
        </p:nvSpPr>
        <p:spPr>
          <a:xfrm>
            <a:off x="0" y="2866817"/>
            <a:ext cx="7724321" cy="6132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44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Raw Material Handling</a:t>
            </a:r>
            <a:endParaRPr lang="en-US" sz="4800" b="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44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In-Process Material Handling: Conveyors, Forklifts, Pallet jacks, Conveyance systems, Storage racks</a:t>
            </a:r>
            <a:endParaRPr lang="en-US" sz="4800" b="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44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Finished Product Handling</a:t>
            </a:r>
            <a:endParaRPr lang="en-US" sz="4800" b="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l">
              <a:lnSpc>
                <a:spcPts val="5277"/>
              </a:lnSpc>
            </a:pPr>
            <a:endParaRPr lang="en-US" sz="4400" b="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l">
              <a:lnSpc>
                <a:spcPts val="5277"/>
              </a:lnSpc>
            </a:pPr>
            <a:endParaRPr lang="en-US" sz="4400" b="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122962" lvl="1" indent="-61481" algn="l">
              <a:lnSpc>
                <a:spcPts val="797"/>
              </a:lnSpc>
              <a:buFont typeface="Arial"/>
              <a:buChar char="•"/>
            </a:pPr>
            <a:endParaRPr lang="en-US" sz="3769" b="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2" name="AutoShape 2" descr="Buy Brainsmith Bread and Jam Set ...">
            <a:extLst>
              <a:ext uri="{FF2B5EF4-FFF2-40B4-BE49-F238E27FC236}">
                <a16:creationId xmlns:a16="http://schemas.microsoft.com/office/drawing/2014/main" id="{C0028DAA-0CE9-41AB-BABE-7983A7510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E46C6-D651-435E-B13E-06109DF9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95" y="2926495"/>
            <a:ext cx="8472488" cy="53058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80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81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82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83" name="TextBox 6"/>
          <p:cNvSpPr txBox="1"/>
          <p:nvPr/>
        </p:nvSpPr>
        <p:spPr>
          <a:xfrm>
            <a:off x="2167224" y="328186"/>
            <a:ext cx="13953553" cy="77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5400" b="1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WAREHOUSING IN JAM MANUFACTURING</a:t>
            </a:r>
          </a:p>
        </p:txBody>
      </p:sp>
      <p:grpSp>
        <p:nvGrpSpPr>
          <p:cNvPr id="63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64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84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85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86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10</a:t>
              </a:r>
            </a:p>
          </p:txBody>
        </p:sp>
      </p:grpSp>
      <p:sp>
        <p:nvSpPr>
          <p:cNvPr id="1048687" name="TextBox 12"/>
          <p:cNvSpPr txBox="1"/>
          <p:nvPr/>
        </p:nvSpPr>
        <p:spPr>
          <a:xfrm>
            <a:off x="0" y="1597025"/>
            <a:ext cx="5702946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48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Raw Material Warehouse</a:t>
            </a:r>
            <a:endParaRPr sz="5400" dirty="0"/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48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Finished Product Warehouse</a:t>
            </a:r>
            <a:endParaRPr sz="5400" dirty="0"/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48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Packaging Material Warehouse</a:t>
            </a:r>
            <a:endParaRPr sz="5400" dirty="0"/>
          </a:p>
          <a:p>
            <a:pPr algn="l">
              <a:lnSpc>
                <a:spcPts val="5277"/>
              </a:lnSpc>
            </a:pPr>
            <a:endParaRPr lang="en-US" sz="480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122962" lvl="1" indent="-61481" algn="l">
              <a:lnSpc>
                <a:spcPts val="797"/>
              </a:lnSpc>
              <a:buFont typeface="Arial"/>
              <a:buChar char="•"/>
            </a:pPr>
            <a:endParaRPr lang="en-US" sz="3769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DF124B-3681-4165-9B6A-F4EC835D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432" y="1434120"/>
            <a:ext cx="9280956" cy="67833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89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90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91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92" name="TextBox 6"/>
          <p:cNvSpPr txBox="1"/>
          <p:nvPr/>
        </p:nvSpPr>
        <p:spPr>
          <a:xfrm>
            <a:off x="1029247" y="930546"/>
            <a:ext cx="13953553" cy="77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5400" b="1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INVENTORY MANAGEMENT SYSTEMS</a:t>
            </a:r>
          </a:p>
        </p:txBody>
      </p:sp>
      <p:grpSp>
        <p:nvGrpSpPr>
          <p:cNvPr id="66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67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93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94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95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11</a:t>
              </a:r>
            </a:p>
          </p:txBody>
        </p:sp>
      </p:grpSp>
      <p:sp>
        <p:nvSpPr>
          <p:cNvPr id="1048696" name="TextBox 12"/>
          <p:cNvSpPr txBox="1"/>
          <p:nvPr/>
        </p:nvSpPr>
        <p:spPr>
          <a:xfrm>
            <a:off x="811514" y="2647220"/>
            <a:ext cx="17259300" cy="345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Manual Systems: Using spreadsheets or paper-based records.</a:t>
            </a:r>
            <a:endParaRPr sz="3600"/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Enterprise Resource Planning (ERP) Systems: Integrated software for managing various business functions, including inventory.</a:t>
            </a:r>
            <a:endParaRPr sz="3600"/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Warehouse Management Systems (WMS): Specifically designed for managing warehouse operations and inventory</a:t>
            </a:r>
            <a:endParaRPr sz="3600"/>
          </a:p>
          <a:p>
            <a:pPr marL="122962" lvl="1" indent="-61481" algn="l">
              <a:lnSpc>
                <a:spcPts val="797"/>
              </a:lnSpc>
              <a:buFont typeface="Arial"/>
              <a:buChar char="•"/>
            </a:pPr>
            <a:endParaRPr lang="en-US" sz="3769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98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99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00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01" name="TextBox 6"/>
          <p:cNvSpPr txBox="1"/>
          <p:nvPr/>
        </p:nvSpPr>
        <p:spPr>
          <a:xfrm>
            <a:off x="1432083" y="81351"/>
            <a:ext cx="13953553" cy="1555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5400" b="1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TRANSPORTATION PROCESS IN JAM MANUFACTURING</a:t>
            </a:r>
          </a:p>
        </p:txBody>
      </p:sp>
      <p:grpSp>
        <p:nvGrpSpPr>
          <p:cNvPr id="69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70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702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703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704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12</a:t>
              </a:r>
            </a:p>
          </p:txBody>
        </p:sp>
      </p:grpSp>
      <p:sp>
        <p:nvSpPr>
          <p:cNvPr id="1048705" name="TextBox 12"/>
          <p:cNvSpPr txBox="1"/>
          <p:nvPr/>
        </p:nvSpPr>
        <p:spPr>
          <a:xfrm>
            <a:off x="811514" y="2647220"/>
            <a:ext cx="17259300" cy="6139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Procurement: Raw materials, such as fruits, sugar, pectin, and other ingredients, are sourced from various regions. Mode of Transport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Trucks, Most commonly used for transporting raw materials within a country.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Rail, For long distances and bulk quantities.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Sea, For international transportation of fruits and other ingredients.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Air, Used for perishable items or urgent shipments.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Storage and Handling, Raw materials require proper storage and handling during transportation to maintain quality. Refrigerated trucks or containers are often used for perishable fruits.</a:t>
            </a:r>
          </a:p>
          <a:p>
            <a:pPr marL="122962" lvl="1" indent="-61481" algn="l">
              <a:lnSpc>
                <a:spcPts val="797"/>
              </a:lnSpc>
              <a:buFont typeface="Arial"/>
              <a:buChar char="•"/>
            </a:pPr>
            <a:r>
              <a:rPr lang="en-US" sz="56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* *Storage and Handling:* Raw materials require proper storage and handling during transportation to maintain quality. Refrigerated trucks or containers are often used for perishable fruits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707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08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09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10" name="TextBox 6"/>
          <p:cNvSpPr txBox="1"/>
          <p:nvPr/>
        </p:nvSpPr>
        <p:spPr>
          <a:xfrm>
            <a:off x="1432083" y="81351"/>
            <a:ext cx="13953553" cy="1555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5400" b="1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TRANSPORTATION PROCESS IN JAM MANUFACTURING</a:t>
            </a:r>
            <a:endParaRPr lang="en-US" sz="4800" b="1" u="sng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grpSp>
        <p:nvGrpSpPr>
          <p:cNvPr id="72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73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711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712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713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13</a:t>
              </a:r>
            </a:p>
          </p:txBody>
        </p:sp>
      </p:grpSp>
      <p:sp>
        <p:nvSpPr>
          <p:cNvPr id="1048714" name="TextBox 12"/>
          <p:cNvSpPr txBox="1"/>
          <p:nvPr/>
        </p:nvSpPr>
        <p:spPr>
          <a:xfrm>
            <a:off x="514350" y="2069357"/>
            <a:ext cx="17259300" cy="546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Procurement: Raw materials, such as fruits, sugar, equipment, machineries pectin, and other ingredients, are sourced from various regions. Mode of Transport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Trucks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Rail 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Sea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Air</a:t>
            </a:r>
          </a:p>
          <a:p>
            <a:pPr marL="813927" lvl="1" indent="-406964" algn="l">
              <a:lnSpc>
                <a:spcPts val="5277"/>
              </a:lnSpc>
              <a:buAutoNum type="arabicPeriod"/>
            </a:pPr>
            <a:r>
              <a:rPr lang="en-US" sz="376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Storage and </a:t>
            </a:r>
            <a:r>
              <a:rPr lang="en-US" sz="3769" dirty="0" err="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Handlind</a:t>
            </a:r>
            <a:endParaRPr lang="en-US" sz="3769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122962" lvl="1" indent="-61481" algn="l">
              <a:lnSpc>
                <a:spcPts val="797"/>
              </a:lnSpc>
              <a:buFont typeface="Arial"/>
              <a:buChar char="•"/>
            </a:pPr>
            <a:r>
              <a:rPr lang="en-US" sz="56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* *Storage and Handling:* Raw materials require proper storage and handling during transportation to maintain quality. Refrigerated trucks or containers are often used for perishable fruits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C431C-0319-4833-8FE7-2C3C9286F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4" y="3556304"/>
            <a:ext cx="7749021" cy="5059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B9B29-AB95-4295-75E9-C540D1819D92}"/>
              </a:ext>
            </a:extLst>
          </p:cNvPr>
          <p:cNvSpPr txBox="1"/>
          <p:nvPr/>
        </p:nvSpPr>
        <p:spPr>
          <a:xfrm>
            <a:off x="4873625" y="4795394"/>
            <a:ext cx="10280650" cy="518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8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extBox 2"/>
          <p:cNvSpPr txBox="1"/>
          <p:nvPr/>
        </p:nvSpPr>
        <p:spPr>
          <a:xfrm>
            <a:off x="3251547" y="813638"/>
            <a:ext cx="11784907" cy="332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9"/>
              </a:lnSpc>
              <a:spcBef>
                <a:spcPct val="0"/>
              </a:spcBef>
            </a:pPr>
            <a:r>
              <a:rPr lang="en-US" sz="18699">
                <a:solidFill>
                  <a:srgbClr val="000000"/>
                </a:solidFill>
                <a:latin typeface="Abhaya Libre"/>
                <a:ea typeface="Abhaya Libre"/>
                <a:cs typeface="Abhaya Libre"/>
                <a:sym typeface="Abhaya Libre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585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586" name="Freeform 4"/>
          <p:cNvSpPr/>
          <p:nvPr/>
        </p:nvSpPr>
        <p:spPr>
          <a:xfrm>
            <a:off x="13764167" y="620819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587" name="AutoShape 5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6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2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58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58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590" name="TextBox 10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id="1048591" name="Freeform 11"/>
          <p:cNvSpPr/>
          <p:nvPr/>
        </p:nvSpPr>
        <p:spPr>
          <a:xfrm>
            <a:off x="14582660" y="2756553"/>
            <a:ext cx="3705340" cy="5164237"/>
          </a:xfrm>
          <a:custGeom>
            <a:avLst/>
            <a:gdLst/>
            <a:ahLst/>
            <a:cxnLst/>
            <a:rect l="l" t="t" r="r" b="b"/>
            <a:pathLst>
              <a:path w="3705340" h="5164237">
                <a:moveTo>
                  <a:pt x="0" y="0"/>
                </a:moveTo>
                <a:lnTo>
                  <a:pt x="3705340" y="0"/>
                </a:lnTo>
                <a:lnTo>
                  <a:pt x="3705340" y="5164237"/>
                </a:lnTo>
                <a:lnTo>
                  <a:pt x="0" y="5164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592" name="TextBox 12"/>
          <p:cNvSpPr txBox="1"/>
          <p:nvPr/>
        </p:nvSpPr>
        <p:spPr>
          <a:xfrm>
            <a:off x="1017985" y="656871"/>
            <a:ext cx="13179346" cy="269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12"/>
              </a:lnSpc>
            </a:pPr>
            <a:r>
              <a:rPr lang="en-US" sz="5400" b="1" u="sng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The Sweet Science of Supply Chain Management: A Case Study of Jam</a:t>
            </a:r>
            <a:endParaRPr lang="en-US" sz="7580" b="1" u="sng">
              <a:solidFill>
                <a:srgbClr val="000000"/>
              </a:solidFill>
              <a:latin typeface="Atkinson Hyperlegible Bold"/>
              <a:ea typeface="Atkinson Hyperlegible Bold"/>
              <a:cs typeface="Atkinson Hyperlegible Bold"/>
              <a:sym typeface="Atkinson Hyperlegible Bold"/>
            </a:endParaRPr>
          </a:p>
        </p:txBody>
      </p:sp>
      <p:sp>
        <p:nvSpPr>
          <p:cNvPr id="1048593" name="TextBox 13"/>
          <p:cNvSpPr txBox="1"/>
          <p:nvPr/>
        </p:nvSpPr>
        <p:spPr>
          <a:xfrm>
            <a:off x="13764167" y="7673789"/>
            <a:ext cx="4188500" cy="104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59"/>
              </a:lnSpc>
              <a:spcBef>
                <a:spcPct val="0"/>
              </a:spcBef>
            </a:pPr>
            <a:r>
              <a:rPr lang="en-US" sz="5899" u="none" strike="noStrike">
                <a:solidFill>
                  <a:srgbClr val="EF9ABC"/>
                </a:solidFill>
                <a:latin typeface="Lexend Exa"/>
                <a:ea typeface="Lexend Exa"/>
                <a:cs typeface="Lexend Exa"/>
                <a:sym typeface="Lexend Exa"/>
              </a:rPr>
              <a:t>Yummy!!!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extBox 2"/>
          <p:cNvSpPr txBox="1"/>
          <p:nvPr/>
        </p:nvSpPr>
        <p:spPr>
          <a:xfrm>
            <a:off x="2347834" y="0"/>
            <a:ext cx="13180039" cy="151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6600" b="1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REQIRED RAW MATERIAL</a:t>
            </a:r>
            <a:endParaRPr lang="en-US" sz="8499" b="1" u="sng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048595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596" name="TextBox 4"/>
          <p:cNvSpPr txBox="1"/>
          <p:nvPr/>
        </p:nvSpPr>
        <p:spPr>
          <a:xfrm>
            <a:off x="1221986" y="1673225"/>
            <a:ext cx="4480960" cy="83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24" lvl="1" indent="-507362" algn="l">
              <a:lnSpc>
                <a:spcPts val="6579"/>
              </a:lnSpc>
              <a:buFont typeface="Arial"/>
              <a:buChar char="•"/>
            </a:pPr>
            <a:r>
              <a:rPr lang="en-US" sz="6000" b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Fruits</a:t>
            </a:r>
            <a:endParaRPr lang="en-US" sz="4699" b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048597" name="TextBox 5"/>
          <p:cNvSpPr txBox="1"/>
          <p:nvPr/>
        </p:nvSpPr>
        <p:spPr>
          <a:xfrm>
            <a:off x="2347834" y="6444176"/>
            <a:ext cx="12634966" cy="197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54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Additional ingredients might include:</a:t>
            </a:r>
            <a:endParaRPr sz="6000"/>
          </a:p>
          <a:p>
            <a:pPr algn="ctr">
              <a:lnSpc>
                <a:spcPts val="5179"/>
              </a:lnSpc>
            </a:pPr>
            <a:r>
              <a:rPr lang="en-US" sz="54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1) Flavorings </a:t>
            </a:r>
            <a:endParaRPr sz="6000"/>
          </a:p>
          <a:p>
            <a:pPr algn="ctr">
              <a:lnSpc>
                <a:spcPts val="5179"/>
              </a:lnSpc>
            </a:pPr>
            <a:r>
              <a:rPr lang="en-US" sz="54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2) Coloring</a:t>
            </a:r>
            <a:endParaRPr sz="6000"/>
          </a:p>
        </p:txBody>
      </p:sp>
      <p:sp>
        <p:nvSpPr>
          <p:cNvPr id="1048598" name="TextBox 6"/>
          <p:cNvSpPr txBox="1"/>
          <p:nvPr/>
        </p:nvSpPr>
        <p:spPr>
          <a:xfrm>
            <a:off x="6697373" y="1673225"/>
            <a:ext cx="4480960" cy="83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24" lvl="1" indent="-507362" algn="l">
              <a:lnSpc>
                <a:spcPts val="6579"/>
              </a:lnSpc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Sugar</a:t>
            </a:r>
          </a:p>
        </p:txBody>
      </p:sp>
      <p:sp>
        <p:nvSpPr>
          <p:cNvPr id="1048599" name="TextBox 7"/>
          <p:cNvSpPr txBox="1"/>
          <p:nvPr/>
        </p:nvSpPr>
        <p:spPr>
          <a:xfrm>
            <a:off x="12585054" y="1673225"/>
            <a:ext cx="4480960" cy="83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24" lvl="1" indent="-507362" algn="l">
              <a:lnSpc>
                <a:spcPts val="6579"/>
              </a:lnSpc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Acid</a:t>
            </a:r>
          </a:p>
        </p:txBody>
      </p:sp>
      <p:sp>
        <p:nvSpPr>
          <p:cNvPr id="1048600" name="AutoShape 8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01" name="AutoShape 9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10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35" name="Group 11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02" name="Freeform 12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03" name="TextBox 13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04" name="TextBox 14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C909C3B-14ED-4715-98F8-DF55411E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69743"/>
            <a:ext cx="4797814" cy="3291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F400CA-31E2-40E2-8BB9-00DE61EB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155" y="2738570"/>
            <a:ext cx="4205287" cy="3175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A3B7C-2955-94C9-1D70-CC1EAE0806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052117" y="2707647"/>
            <a:ext cx="5001197" cy="3175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16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17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18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19" name="TextBox 6"/>
          <p:cNvSpPr txBox="1"/>
          <p:nvPr/>
        </p:nvSpPr>
        <p:spPr>
          <a:xfrm>
            <a:off x="1738374" y="-142875"/>
            <a:ext cx="13180039" cy="259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6600" b="1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BRANDS WHICH ARE OFFERING THIS PRODUCT</a:t>
            </a:r>
            <a:endParaRPr lang="en-US" sz="7300" b="1" u="sng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grpSp>
        <p:nvGrpSpPr>
          <p:cNvPr id="42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43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20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21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22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id="1048623" name="TextBox 12"/>
          <p:cNvSpPr txBox="1"/>
          <p:nvPr/>
        </p:nvSpPr>
        <p:spPr>
          <a:xfrm>
            <a:off x="636455" y="3123244"/>
            <a:ext cx="10793714" cy="325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8904" lvl="1" indent="-494452" algn="l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kissan</a:t>
            </a:r>
          </a:p>
          <a:p>
            <a:pPr marL="988904" lvl="1" indent="-494452" algn="l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mapro</a:t>
            </a:r>
          </a:p>
          <a:p>
            <a:pPr marL="988904" lvl="1" indent="-494452" algn="l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Bhuira</a:t>
            </a:r>
          </a:p>
          <a:p>
            <a:pPr marL="988904" lvl="1" indent="-494452" algn="l">
              <a:lnSpc>
                <a:spcPts val="6412"/>
              </a:lnSpc>
              <a:buFont typeface="Arial"/>
              <a:buChar char="•"/>
            </a:pPr>
            <a:r>
              <a:rPr lang="en-US" sz="45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Natureland Organics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5E825A-B9D9-4FF6-9DBC-4A0908C2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713990"/>
            <a:ext cx="5622013" cy="56589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25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26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27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28" name="TextBox 6"/>
          <p:cNvSpPr txBox="1"/>
          <p:nvPr/>
        </p:nvSpPr>
        <p:spPr>
          <a:xfrm>
            <a:off x="1738374" y="-123825"/>
            <a:ext cx="1318003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TOOL’S,EQUIPMENTS AND MACHINES</a:t>
            </a:r>
          </a:p>
        </p:txBody>
      </p:sp>
      <p:grpSp>
        <p:nvGrpSpPr>
          <p:cNvPr id="45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46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2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3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31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id="1048632" name="TextBox 12"/>
          <p:cNvSpPr txBox="1"/>
          <p:nvPr/>
        </p:nvSpPr>
        <p:spPr>
          <a:xfrm>
            <a:off x="-260599" y="1441175"/>
            <a:ext cx="7404450" cy="404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49" lvl="1" indent="-343325" algn="l">
              <a:lnSpc>
                <a:spcPts val="4452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Fruit Handling and Preparation:</a:t>
            </a:r>
            <a:endParaRPr sz="3200"/>
          </a:p>
          <a:p>
            <a:pPr marL="686649" lvl="1" indent="-343325" algn="just">
              <a:lnSpc>
                <a:spcPts val="44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Conveyor belts</a:t>
            </a:r>
            <a:endParaRPr sz="3200"/>
          </a:p>
          <a:p>
            <a:pPr marL="686649" lvl="1" indent="-343325" algn="just">
              <a:lnSpc>
                <a:spcPts val="44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Washing machines</a:t>
            </a:r>
            <a:endParaRPr sz="3200"/>
          </a:p>
          <a:p>
            <a:pPr marL="686649" lvl="1" indent="-343325" algn="just">
              <a:lnSpc>
                <a:spcPts val="44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Sorting machine</a:t>
            </a:r>
            <a:endParaRPr sz="3200"/>
          </a:p>
          <a:p>
            <a:pPr marL="686649" lvl="1" indent="-343325" algn="just">
              <a:lnSpc>
                <a:spcPts val="44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Peeling, coring, and slicing machines</a:t>
            </a:r>
            <a:endParaRPr sz="3200"/>
          </a:p>
          <a:p>
            <a:pPr marL="686649" lvl="1" indent="-343325" algn="just">
              <a:lnSpc>
                <a:spcPts val="44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Pulping machines</a:t>
            </a:r>
            <a:endParaRPr sz="3200"/>
          </a:p>
          <a:p>
            <a:pPr marL="103734" lvl="1" indent="-51867" algn="l">
              <a:lnSpc>
                <a:spcPts val="672"/>
              </a:lnSpc>
              <a:buFont typeface="Arial"/>
              <a:buChar char="•"/>
            </a:pPr>
            <a:endParaRPr lang="en-US" sz="318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048633" name="TextBox 13"/>
          <p:cNvSpPr txBox="1"/>
          <p:nvPr/>
        </p:nvSpPr>
        <p:spPr>
          <a:xfrm>
            <a:off x="7989468" y="1463041"/>
            <a:ext cx="9986786" cy="368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40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2.Cooking and Processing:</a:t>
            </a:r>
            <a:endParaRPr sz="4400" dirty="0"/>
          </a:p>
          <a:p>
            <a:pPr marL="690881" lvl="1" indent="-345440" algn="just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Large-capacity vacuum cookers</a:t>
            </a:r>
            <a:endParaRPr sz="4400" dirty="0"/>
          </a:p>
          <a:p>
            <a:pPr marL="690881" lvl="1" indent="-345440" algn="just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Heat exchangers</a:t>
            </a:r>
            <a:endParaRPr sz="4400" dirty="0"/>
          </a:p>
          <a:p>
            <a:pPr marL="690881" lvl="1" indent="-345440" algn="just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Homogenizers.</a:t>
            </a:r>
            <a:endParaRPr sz="4400" dirty="0"/>
          </a:p>
          <a:p>
            <a:pPr marL="690881" lvl="1" indent="-345440" algn="just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Mixers</a:t>
            </a:r>
            <a:endParaRPr sz="4400" dirty="0"/>
          </a:p>
          <a:p>
            <a:pPr algn="just">
              <a:lnSpc>
                <a:spcPts val="658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76466-0CF3-4A24-8256-F7A6BD10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4121703"/>
            <a:ext cx="6355261" cy="4493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2536F-0735-4928-AAB3-D7083C1A3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54" y="4625516"/>
            <a:ext cx="5819586" cy="40949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35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36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37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38" name="TextBox 6"/>
          <p:cNvSpPr txBox="1"/>
          <p:nvPr/>
        </p:nvSpPr>
        <p:spPr>
          <a:xfrm>
            <a:off x="1738374" y="-123825"/>
            <a:ext cx="13180039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600" b="1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TOOL’S,EQUIPMENTS AND MACHINES</a:t>
            </a:r>
          </a:p>
        </p:txBody>
      </p:sp>
      <p:grpSp>
        <p:nvGrpSpPr>
          <p:cNvPr id="48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49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3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4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41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id="1048642" name="TextBox 12"/>
          <p:cNvSpPr txBox="1"/>
          <p:nvPr/>
        </p:nvSpPr>
        <p:spPr>
          <a:xfrm>
            <a:off x="756032" y="2354872"/>
            <a:ext cx="10674136" cy="179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49" lvl="1" indent="-343325" algn="l">
              <a:lnSpc>
                <a:spcPts val="4452"/>
              </a:lnSpc>
              <a:buAutoNum type="arabicPeriod"/>
            </a:pPr>
            <a:r>
              <a:rPr lang="en-US" sz="48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Filling and Sealing:</a:t>
            </a:r>
            <a:endParaRPr sz="4400"/>
          </a:p>
          <a:p>
            <a:pPr marL="686649" lvl="1" indent="-343325" algn="l">
              <a:lnSpc>
                <a:spcPts val="4452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Automatic filling machines</a:t>
            </a:r>
            <a:endParaRPr sz="4400"/>
          </a:p>
          <a:p>
            <a:pPr marL="686649" lvl="1" indent="-343325" algn="l">
              <a:lnSpc>
                <a:spcPts val="4452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Capping machines</a:t>
            </a:r>
            <a:endParaRPr sz="4400"/>
          </a:p>
          <a:p>
            <a:pPr marL="103734" lvl="1" indent="-51867" algn="l">
              <a:lnSpc>
                <a:spcPts val="672"/>
              </a:lnSpc>
              <a:buFont typeface="Arial"/>
              <a:buChar char="•"/>
            </a:pPr>
            <a:endParaRPr lang="en-US" sz="318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4EA0D-F33A-4B87-A3E8-371CC08E8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749425"/>
            <a:ext cx="9419809" cy="68660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44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45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46" name="Freeform 5"/>
          <p:cNvSpPr/>
          <p:nvPr/>
        </p:nvSpPr>
        <p:spPr>
          <a:xfrm>
            <a:off x="12982861" y="2693130"/>
            <a:ext cx="7315200" cy="5717884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7" name="TextBox 6"/>
          <p:cNvSpPr txBox="1"/>
          <p:nvPr/>
        </p:nvSpPr>
        <p:spPr>
          <a:xfrm>
            <a:off x="1028700" y="-9518"/>
            <a:ext cx="15179013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GENERAL TIMEFRAME TO MANUFACTURE 1 UNIT</a:t>
            </a:r>
          </a:p>
        </p:txBody>
      </p:sp>
      <p:grpSp>
        <p:nvGrpSpPr>
          <p:cNvPr id="51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52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48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49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50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</a:p>
          </p:txBody>
        </p:sp>
      </p:grpSp>
      <p:sp>
        <p:nvSpPr>
          <p:cNvPr id="1048651" name="TextBox 12"/>
          <p:cNvSpPr txBox="1"/>
          <p:nvPr/>
        </p:nvSpPr>
        <p:spPr>
          <a:xfrm>
            <a:off x="287652" y="1411783"/>
            <a:ext cx="12297401" cy="743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 sz="2800" b="0" dirty="0"/>
          </a:p>
          <a:p>
            <a:pPr marL="686649" lvl="1" indent="-343325" algn="just">
              <a:lnSpc>
                <a:spcPts val="4452"/>
              </a:lnSpc>
              <a:buAutoNum type="arabicPeriod"/>
            </a:pPr>
            <a:r>
              <a:rPr lang="en-US" sz="40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Fruit preparation: 5-10 minutes per batch (depending on the fruit and quantity)</a:t>
            </a:r>
            <a:endParaRPr sz="4400" b="0" dirty="0"/>
          </a:p>
          <a:p>
            <a:pPr marL="686649" lvl="1" indent="-343325" algn="just">
              <a:lnSpc>
                <a:spcPts val="4452"/>
              </a:lnSpc>
              <a:buAutoNum type="arabicPeriod"/>
            </a:pPr>
            <a:r>
              <a:rPr lang="en-US" sz="40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Cooking and processing: 30-60 minutes per batch</a:t>
            </a:r>
            <a:endParaRPr sz="4400" b="0" dirty="0"/>
          </a:p>
          <a:p>
            <a:pPr marL="686649" lvl="1" indent="-343325" algn="just">
              <a:lnSpc>
                <a:spcPts val="4452"/>
              </a:lnSpc>
              <a:buAutoNum type="arabicPeriod"/>
            </a:pPr>
            <a:r>
              <a:rPr lang="en-US" sz="40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Filling and sealing: 2-3 minutes per jar</a:t>
            </a:r>
            <a:endParaRPr sz="4400" b="0" dirty="0"/>
          </a:p>
          <a:p>
            <a:pPr marL="686649" lvl="1" indent="-343325" algn="just">
              <a:lnSpc>
                <a:spcPts val="4452"/>
              </a:lnSpc>
              <a:buAutoNum type="arabicPeriod"/>
            </a:pPr>
            <a:r>
              <a:rPr lang="en-US" sz="40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Sterilization: Varies based on method (e.g., retort processing can take several minutes)</a:t>
            </a:r>
            <a:endParaRPr sz="4400" b="0" dirty="0"/>
          </a:p>
          <a:p>
            <a:pPr marL="686649" lvl="1" indent="-343325" algn="just">
              <a:lnSpc>
                <a:spcPts val="4452"/>
              </a:lnSpc>
              <a:buAutoNum type="arabicPeriod"/>
            </a:pPr>
            <a:r>
              <a:rPr lang="en-US" sz="40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Cooling and labeling: 10-15 minutes per batch</a:t>
            </a:r>
            <a:endParaRPr sz="4400" b="0" dirty="0"/>
          </a:p>
          <a:p>
            <a:pPr marL="686649" lvl="1" indent="-343325" algn="just">
              <a:lnSpc>
                <a:spcPts val="4452"/>
              </a:lnSpc>
              <a:buAutoNum type="arabicPeriod"/>
            </a:pPr>
            <a:r>
              <a:rPr lang="en-US" sz="40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Packaging: Varies based on packaging type and quantity   </a:t>
            </a:r>
            <a:endParaRPr sz="4400" b="0" dirty="0"/>
          </a:p>
          <a:p>
            <a:pPr algn="just">
              <a:lnSpc>
                <a:spcPts val="4452"/>
              </a:lnSpc>
            </a:pPr>
            <a:r>
              <a:rPr lang="en-US" sz="40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                                   </a:t>
            </a:r>
            <a:endParaRPr sz="4400" b="0" dirty="0"/>
          </a:p>
          <a:p>
            <a:pPr algn="just">
              <a:lnSpc>
                <a:spcPts val="4452"/>
              </a:lnSpc>
            </a:pPr>
            <a:r>
              <a:rPr lang="en-US" sz="4000" b="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      Total estimated time: Approximately 1-2 hours per batch.</a:t>
            </a:r>
            <a:endParaRPr sz="4400" b="0" dirty="0"/>
          </a:p>
          <a:p>
            <a:pPr marL="103734" lvl="1" indent="-51867" algn="l">
              <a:lnSpc>
                <a:spcPts val="672"/>
              </a:lnSpc>
              <a:buFont typeface="Arial"/>
              <a:buChar char="•"/>
            </a:pPr>
            <a:endParaRPr lang="en-US" sz="3180" b="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53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54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55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/>
              <a:t>
</a:t>
            </a:r>
          </a:p>
        </p:txBody>
      </p:sp>
      <p:sp>
        <p:nvSpPr>
          <p:cNvPr id="1048656" name="TextBox 6"/>
          <p:cNvSpPr txBox="1"/>
          <p:nvPr/>
        </p:nvSpPr>
        <p:spPr>
          <a:xfrm>
            <a:off x="1802761" y="123471"/>
            <a:ext cx="1318003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b="1" u="sng">
                <a:solidFill>
                  <a:srgbClr val="002060"/>
                </a:solidFill>
                <a:latin typeface="Alatsi"/>
                <a:ea typeface="Alatsi"/>
                <a:cs typeface="Alatsi"/>
                <a:sym typeface="Alatsi"/>
              </a:rPr>
              <a:t>SUPPLYCHAIN PART </a:t>
            </a:r>
          </a:p>
        </p:txBody>
      </p:sp>
      <p:grpSp>
        <p:nvGrpSpPr>
          <p:cNvPr id="54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55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57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58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59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</a:t>
              </a:r>
            </a:p>
          </p:txBody>
        </p:sp>
      </p:grpSp>
      <p:sp>
        <p:nvSpPr>
          <p:cNvPr id="1048660" name="TextBox 12"/>
          <p:cNvSpPr txBox="1"/>
          <p:nvPr/>
        </p:nvSpPr>
        <p:spPr>
          <a:xfrm>
            <a:off x="286417" y="1606550"/>
            <a:ext cx="15782136" cy="291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49" lvl="1" indent="-343325" algn="l">
              <a:lnSpc>
                <a:spcPts val="4452"/>
              </a:lnSpc>
              <a:buFont typeface="Arial"/>
              <a:buChar char="•"/>
            </a:pPr>
            <a:r>
              <a:rPr lang="en-US" sz="6600" b="1" u="sng" dirty="0">
                <a:solidFill>
                  <a:srgbClr val="000080"/>
                </a:solidFill>
                <a:latin typeface="Alatsi"/>
                <a:ea typeface="Alatsi"/>
                <a:cs typeface="Alatsi"/>
                <a:sym typeface="Alatsi"/>
              </a:rPr>
              <a:t>Packaging Process</a:t>
            </a:r>
            <a:endParaRPr sz="6000" b="1" u="sng" dirty="0">
              <a:solidFill>
                <a:srgbClr val="000080"/>
              </a:solidFill>
            </a:endParaRPr>
          </a:p>
          <a:p>
            <a:pPr marL="686649" lvl="1" indent="-343325" algn="l">
              <a:lnSpc>
                <a:spcPts val="4452"/>
              </a:lnSpc>
              <a:buFont typeface="Arial"/>
              <a:buChar char="•"/>
            </a:pPr>
            <a:endParaRPr sz="6000" b="1" u="sng" dirty="0">
              <a:solidFill>
                <a:srgbClr val="000080"/>
              </a:solidFill>
            </a:endParaRPr>
          </a:p>
          <a:p>
            <a:pPr marL="686649" lvl="1" indent="-343325" algn="l">
              <a:lnSpc>
                <a:spcPts val="4452"/>
              </a:lnSpc>
              <a:buAutoNum type="arabicPeriod"/>
            </a:pPr>
            <a:r>
              <a:rPr lang="en-US" sz="54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Jar Cleaning and Sterilization</a:t>
            </a:r>
            <a:endParaRPr sz="6000" dirty="0"/>
          </a:p>
          <a:p>
            <a:pPr marL="686649" lvl="1" indent="-343325" algn="l">
              <a:lnSpc>
                <a:spcPts val="4452"/>
              </a:lnSpc>
              <a:buAutoNum type="arabicPeriod"/>
            </a:pPr>
            <a:r>
              <a:rPr lang="en-US" sz="54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Capping</a:t>
            </a:r>
            <a:endParaRPr sz="6000" dirty="0"/>
          </a:p>
          <a:p>
            <a:pPr marL="686649" lvl="1" indent="-343325" algn="l">
              <a:lnSpc>
                <a:spcPts val="4452"/>
              </a:lnSpc>
              <a:buAutoNum type="arabicPeriod"/>
            </a:pPr>
            <a:r>
              <a:rPr lang="en-US" sz="54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Labeling</a:t>
            </a:r>
            <a:endParaRPr sz="6000" dirty="0"/>
          </a:p>
          <a:p>
            <a:pPr marL="103734" lvl="1" indent="-51867" algn="l">
              <a:lnSpc>
                <a:spcPts val="672"/>
              </a:lnSpc>
              <a:buFont typeface="Arial"/>
              <a:buChar char="•"/>
            </a:pPr>
            <a:endParaRPr lang="en-US" sz="318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347132-69CD-41BB-B275-623C391A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3486151"/>
            <a:ext cx="10115550" cy="49248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OPERATIONS</a:t>
            </a:r>
          </a:p>
        </p:txBody>
      </p:sp>
      <p:sp>
        <p:nvSpPr>
          <p:cNvPr id="1048662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63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64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65" name="TextBox 6"/>
          <p:cNvSpPr txBox="1"/>
          <p:nvPr/>
        </p:nvSpPr>
        <p:spPr>
          <a:xfrm>
            <a:off x="1802761" y="328186"/>
            <a:ext cx="1318003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b="1" u="sng">
                <a:solidFill>
                  <a:srgbClr val="000080"/>
                </a:solidFill>
                <a:latin typeface="Alatsi"/>
                <a:ea typeface="Alatsi"/>
                <a:cs typeface="Alatsi"/>
                <a:sym typeface="Alatsi"/>
              </a:rPr>
              <a:t>SUPPLYCHAIN PART </a:t>
            </a:r>
          </a:p>
        </p:txBody>
      </p:sp>
      <p:grpSp>
        <p:nvGrpSpPr>
          <p:cNvPr id="57" name="Group 7"/>
          <p:cNvGrpSpPr/>
          <p:nvPr/>
        </p:nvGrpSpPr>
        <p:grpSpPr>
          <a:xfrm>
            <a:off x="16725388" y="0"/>
            <a:ext cx="1562612" cy="1673225"/>
            <a:chOff x="0" y="0"/>
            <a:chExt cx="2083482" cy="2230967"/>
          </a:xfrm>
        </p:grpSpPr>
        <p:grpSp>
          <p:nvGrpSpPr>
            <p:cNvPr id="5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48666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48667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48668" name="TextBox 11"/>
            <p:cNvSpPr txBox="1"/>
            <p:nvPr/>
          </p:nvSpPr>
          <p:spPr>
            <a:xfrm>
              <a:off x="0" y="437582"/>
              <a:ext cx="2083482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sp>
        <p:nvSpPr>
          <p:cNvPr id="1048669" name="TextBox 12"/>
          <p:cNvSpPr txBox="1"/>
          <p:nvPr/>
        </p:nvSpPr>
        <p:spPr>
          <a:xfrm>
            <a:off x="0" y="1606550"/>
            <a:ext cx="15782136" cy="347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49" lvl="1" indent="-343325" algn="l">
              <a:lnSpc>
                <a:spcPts val="4452"/>
              </a:lnSpc>
              <a:buAutoNum type="arabicPeriod"/>
            </a:pPr>
            <a:r>
              <a:rPr lang="en-US" sz="44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Types of Packaging for Jam</a:t>
            </a:r>
            <a:endParaRPr sz="4000" dirty="0"/>
          </a:p>
          <a:p>
            <a:pPr marL="686649" lvl="1" indent="-343325" algn="l">
              <a:lnSpc>
                <a:spcPts val="4452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Primary Packaging: Glass jars  and Plastic jars</a:t>
            </a:r>
            <a:endParaRPr sz="4000" dirty="0"/>
          </a:p>
          <a:p>
            <a:pPr marL="686649" lvl="1" indent="-343325" algn="l">
              <a:lnSpc>
                <a:spcPts val="4452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Secondary Packaging: Cardboard boxes and Tertiary Packaging</a:t>
            </a:r>
            <a:endParaRPr sz="4000" dirty="0"/>
          </a:p>
          <a:p>
            <a:pPr marL="686649" lvl="1" indent="-343325" algn="l">
              <a:lnSpc>
                <a:spcPts val="4452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Tertiary Packaging</a:t>
            </a:r>
            <a:endParaRPr sz="4000" dirty="0"/>
          </a:p>
          <a:p>
            <a:pPr marL="686649" lvl="1" indent="-343325" algn="l">
              <a:lnSpc>
                <a:spcPts val="4452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Pallets</a:t>
            </a:r>
            <a:endParaRPr sz="4000" dirty="0"/>
          </a:p>
          <a:p>
            <a:pPr marL="103734" lvl="1" indent="-51867" algn="l">
              <a:lnSpc>
                <a:spcPts val="672"/>
              </a:lnSpc>
              <a:buFont typeface="Arial"/>
              <a:buChar char="•"/>
            </a:pPr>
            <a:endParaRPr lang="en-US" sz="3180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093BC-88A8-4B77-BE79-F7F55A48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4" y="4705350"/>
            <a:ext cx="4311300" cy="397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71A5F-D4DA-49C5-B816-0DFDE510F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729595"/>
            <a:ext cx="4753260" cy="37056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AFAD6-D93F-423B-AA88-229DA75EA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0" y="4673499"/>
            <a:ext cx="5386875" cy="3737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563</Words>
  <Application>Microsoft Office PowerPoint</Application>
  <PresentationFormat>Custom</PresentationFormat>
  <Paragraphs>120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Atkinson Hyperlegible Bold</vt:lpstr>
      <vt:lpstr>Arial</vt:lpstr>
      <vt:lpstr>Calibri</vt:lpstr>
      <vt:lpstr>Abhaya Libre</vt:lpstr>
      <vt:lpstr>Open Sans Bold</vt:lpstr>
      <vt:lpstr>Aptos</vt:lpstr>
      <vt:lpstr>Lexend Exa</vt:lpstr>
      <vt:lpstr>Alatsi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Pastel Minimalist Thesis Defense Presentation</dc:title>
  <dc:creator>I2202</dc:creator>
  <cp:lastModifiedBy>Akshata Kadam</cp:lastModifiedBy>
  <cp:revision>3</cp:revision>
  <dcterms:created xsi:type="dcterms:W3CDTF">2006-08-15T02:00:00Z</dcterms:created>
  <dcterms:modified xsi:type="dcterms:W3CDTF">2024-08-06T18:47:18Z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01cb3a5c9a404de19390535205c12489</vt:lpwstr>
  </property>
</Properties>
</file>